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media/image5.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b="def" i="def"/>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b="def" i="def"/>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ph type="sldImg"/>
          </p:nvPr>
        </p:nvSpPr>
        <p:spPr>
          <a:xfrm>
            <a:off x="1143000" y="685800"/>
            <a:ext cx="4572000" cy="3429000"/>
          </a:xfrm>
          <a:prstGeom prst="rect">
            <a:avLst/>
          </a:prstGeom>
        </p:spPr>
        <p:txBody>
          <a:bodyPr/>
          <a:lstStyle/>
          <a:p>
            <a:pPr/>
          </a:p>
        </p:txBody>
      </p:sp>
      <p:sp>
        <p:nvSpPr>
          <p:cNvPr id="55" name="Shape 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829037" y="3689380"/>
            <a:ext cx="20729101" cy="4083020"/>
          </a:xfrm>
          <a:prstGeom prst="rect">
            <a:avLst/>
          </a:prstGeom>
        </p:spPr>
        <p:txBody>
          <a:bodyPr/>
          <a:lstStyle/>
          <a:p>
            <a:pPr/>
            <a:r>
              <a:t>Title Text</a:t>
            </a:r>
          </a:p>
        </p:txBody>
      </p:sp>
      <p:sp>
        <p:nvSpPr>
          <p:cNvPr id="12" name="Body Level One…"/>
          <p:cNvSpPr txBox="1"/>
          <p:nvPr>
            <p:ph type="body" sz="half" idx="1"/>
          </p:nvPr>
        </p:nvSpPr>
        <p:spPr>
          <a:xfrm>
            <a:off x="3658075" y="7772400"/>
            <a:ext cx="17071025" cy="5943600"/>
          </a:xfrm>
          <a:prstGeom prst="rect">
            <a:avLst/>
          </a:prstGeom>
        </p:spPr>
        <p:txBody>
          <a:bodyPr>
            <a:normAutofit fontScale="100000" lnSpcReduction="0"/>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Welcome Message">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Welcome Message">
    <p:spTree>
      <p:nvGrpSpPr>
        <p:cNvPr id="1" name=""/>
        <p:cNvGrpSpPr/>
        <p:nvPr/>
      </p:nvGrpSpPr>
      <p:grpSpPr>
        <a:xfrm>
          <a:off x="0" y="0"/>
          <a:ext cx="0" cy="0"/>
          <a:chOff x="0" y="0"/>
          <a:chExt cx="0" cy="0"/>
        </a:xfrm>
      </p:grpSpPr>
      <p:sp>
        <p:nvSpPr>
          <p:cNvPr id="27"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reaks">
    <p:spTree>
      <p:nvGrpSpPr>
        <p:cNvPr id="1" name=""/>
        <p:cNvGrpSpPr/>
        <p:nvPr/>
      </p:nvGrpSpPr>
      <p:grpSpPr>
        <a:xfrm>
          <a:off x="0" y="0"/>
          <a:ext cx="0" cy="0"/>
          <a:chOff x="0" y="0"/>
          <a:chExt cx="0" cy="0"/>
        </a:xfrm>
      </p:grpSpPr>
      <p:sp>
        <p:nvSpPr>
          <p:cNvPr id="34"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pPr/>
            <a:fld id="{86CB4B4D-7CA3-9044-876B-883B54F8677D}" type="slidenum"/>
          </a:p>
        </p:txBody>
      </p:sp>
      <p:sp>
        <p:nvSpPr>
          <p:cNvPr id="3"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nchor="ctr"/>
          <a:lstStyle/>
          <a:p>
            <a:pPr/>
            <a:r>
              <a:t>Title Text</a:t>
            </a:r>
          </a:p>
        </p:txBody>
      </p:sp>
      <p:sp>
        <p:nvSpPr>
          <p:cNvPr id="4"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eg"/><Relationship Id="rId4" Type="http://schemas.openxmlformats.org/officeDocument/2006/relationships/image" Target="../media/image6.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raphicriver.net/collections/4804475-presentations?ref=MooncityDesign"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5400">
                <a:solidFill>
                  <a:srgbClr val="5DE5E5"/>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5400">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6"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37" name="Our Growth…"/>
          <p:cNvSpPr txBox="1"/>
          <p:nvPr/>
        </p:nvSpPr>
        <p:spPr>
          <a:xfrm>
            <a:off x="19056883" y="2809124"/>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Our Growth</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Lorem ipsum dolor sit amet, consectetur adipiscing elit.</a:t>
            </a:r>
          </a:p>
        </p:txBody>
      </p:sp>
      <p:grpSp>
        <p:nvGrpSpPr>
          <p:cNvPr id="244" name="Group"/>
          <p:cNvGrpSpPr/>
          <p:nvPr/>
        </p:nvGrpSpPr>
        <p:grpSpPr>
          <a:xfrm>
            <a:off x="20392518" y="788463"/>
            <a:ext cx="1543788" cy="1579378"/>
            <a:chOff x="0" y="0"/>
            <a:chExt cx="1543787" cy="1579377"/>
          </a:xfrm>
        </p:grpSpPr>
        <p:sp>
          <p:nvSpPr>
            <p:cNvPr id="238"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39"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0"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1"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2"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243"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49"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1"/>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50" name="Full Width Text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51"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54"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55" name="Two Columns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56"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pic>
        <p:nvPicPr>
          <p:cNvPr id="259" name="boston_panorama-wallpaper-1920x1080.jpg" descr="boston_panorama-wallpaper-1920x1080.jpg"/>
          <p:cNvPicPr>
            <a:picLocks noChangeAspect="1"/>
          </p:cNvPicPr>
          <p:nvPr/>
        </p:nvPicPr>
        <p:blipFill>
          <a:blip r:embed="rId4">
            <a:extLst/>
          </a:blip>
          <a:srcRect l="1984" t="0" r="1983" b="0"/>
          <a:stretch>
            <a:fillRect/>
          </a:stretch>
        </p:blipFill>
        <p:spPr>
          <a:xfrm>
            <a:off x="0" y="0"/>
            <a:ext cx="24387176" cy="13716000"/>
          </a:xfrm>
          <a:prstGeom prst="rect">
            <a:avLst/>
          </a:prstGeom>
          <a:ln w="12700">
            <a:miter lim="400000"/>
          </a:ln>
        </p:spPr>
      </p:pic>
      <p:sp>
        <p:nvSpPr>
          <p:cNvPr id="260"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61" name="WeavelBot…"/>
          <p:cNvSpPr txBox="1"/>
          <p:nvPr/>
        </p:nvSpPr>
        <p:spPr>
          <a:xfrm>
            <a:off x="10040690" y="6087267"/>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WeavelBot</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NTUEE,</a:t>
            </a:r>
            <a:endParaRPr sz="28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No.1, Sec. 4, Roosevelt Road, Taipei, Taiwan 10</a:t>
            </a:r>
          </a:p>
        </p:txBody>
      </p:sp>
      <p:grpSp>
        <p:nvGrpSpPr>
          <p:cNvPr id="265" name="Group"/>
          <p:cNvGrpSpPr/>
          <p:nvPr/>
        </p:nvGrpSpPr>
        <p:grpSpPr>
          <a:xfrm>
            <a:off x="11823279" y="5229712"/>
            <a:ext cx="803486" cy="511288"/>
            <a:chOff x="0" y="0"/>
            <a:chExt cx="803484" cy="511287"/>
          </a:xfrm>
        </p:grpSpPr>
        <p:sp>
          <p:nvSpPr>
            <p:cNvPr id="262"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63"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64"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70"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71" name="Thanks for Listening"/>
          <p:cNvSpPr txBox="1"/>
          <p:nvPr/>
        </p:nvSpPr>
        <p:spPr>
          <a:xfrm>
            <a:off x="1417181" y="5433264"/>
            <a:ext cx="21586690" cy="18694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0700">
                <a:solidFill>
                  <a:srgbClr val="FFFFFF"/>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0700">
                <a:solidFill>
                  <a:srgbClr val="FFFFFF"/>
                </a:solidFill>
                <a:latin typeface="+mn-lt"/>
                <a:ea typeface="+mn-ea"/>
                <a:cs typeface="+mn-cs"/>
                <a:sym typeface="Helvetica"/>
              </a:rPr>
              <a:t>Thanks for Listening</a:t>
            </a:r>
          </a:p>
        </p:txBody>
      </p:sp>
      <p:sp>
        <p:nvSpPr>
          <p:cNvPr id="272" name="Wish you have a nice trip!">
            <a:hlinkClick r:id="rId3" invalidUrl="" action="" tgtFrame="" tooltip="" history="1" highlightClick="0" endSnd="0"/>
          </p:cNvPr>
          <p:cNvSpPr txBox="1"/>
          <p:nvPr/>
        </p:nvSpPr>
        <p:spPr>
          <a:xfrm>
            <a:off x="1431900" y="6874239"/>
            <a:ext cx="21586690" cy="1564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a:solidFill>
                  <a:srgbClr val="FFFFFF"/>
                </a:solidFill>
              </a:defRPr>
            </a:pPr>
          </a:p>
          <a:p>
            <a:pPr algn="ctr">
              <a:defRPr>
                <a:solidFill>
                  <a:srgbClr val="FFFFFF"/>
                </a:solidFill>
              </a:defRPr>
            </a:pPr>
            <a:r>
              <a:t>Wish you have a nice trip!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i="1" sz="2800">
                <a:solidFill>
                  <a:srgbClr val="808080"/>
                </a:solidFill>
                <a:latin typeface="+mn-lt"/>
                <a:ea typeface="+mn-ea"/>
                <a:cs typeface="+mn-cs"/>
                <a:sym typeface="Helvetica"/>
              </a:defRPr>
            </a:pPr>
            <a:r>
              <a:t>“Only 1,000 of the one million apps in the iOS App Store or Android’s Google Play Store have 50,000 or more users. That’s </a:t>
            </a:r>
            <a:r>
              <a:rPr>
                <a:solidFill>
                  <a:srgbClr val="FF2600"/>
                </a:solidFill>
              </a:rPr>
              <a:t>only one-tenth of 1%</a:t>
            </a:r>
            <a:r>
              <a:t> of all apps. And Although many people have lots of apps on their smartphones, Quantcast reports that as many as </a:t>
            </a:r>
            <a:r>
              <a:rPr>
                <a:solidFill>
                  <a:srgbClr val="FF2600"/>
                </a:solidFill>
              </a:rPr>
              <a:t>50% of people who download an app only use it once</a:t>
            </a:r>
            <a:r>
              <a:t>!” Jillian D’Onfro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mj-lt"/>
                <a:ea typeface="+mj-ea"/>
                <a:cs typeface="+mj-cs"/>
                <a:sym typeface="Helvetica Neue"/>
              </a:defRPr>
            </a:pPr>
          </a:p>
          <a:p>
            <a:pPr defTabSz="457200">
              <a:defRPr sz="1800">
                <a:latin typeface="+mj-lt"/>
                <a:ea typeface="+mj-ea"/>
                <a:cs typeface="+mj-cs"/>
                <a:sym typeface="Helvetica Neue"/>
              </a:defRPr>
            </a:pPr>
          </a:p>
          <a:p>
            <a:pPr defTabSz="457200">
              <a:defRPr sz="1800">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00" name="Everyone needs travel.…"/>
          <p:cNvSpPr txBox="1"/>
          <p:nvPr/>
        </p:nvSpPr>
        <p:spPr>
          <a:xfrm>
            <a:off x="1829965" y="3105540"/>
            <a:ext cx="20727246" cy="29819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Everyone needs travel.</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consectetur adipiscing elit. Curabitur fringilla, orci non pulvinar finibus, tortor massa varius dolor.</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According to Oxford Economics, </a:t>
            </a:r>
            <a:r>
              <a:rPr sz="3200">
                <a:solidFill>
                  <a:srgbClr val="808080"/>
                </a:solidFill>
                <a:latin typeface="+mn-lt"/>
                <a:ea typeface="+mn-ea"/>
                <a:cs typeface="+mn-cs"/>
                <a:sym typeface="Helvetica"/>
              </a:rPr>
              <a:t>Travel &amp; Tourism’s contribution to world GDP outpaced the global economy for the </a:t>
            </a:r>
            <a:r>
              <a:rPr sz="3200">
                <a:solidFill>
                  <a:srgbClr val="FF2600"/>
                </a:solidFill>
                <a:latin typeface="+mn-lt"/>
                <a:ea typeface="+mn-ea"/>
                <a:cs typeface="+mn-cs"/>
                <a:sym typeface="Helvetica"/>
              </a:rPr>
              <a:t>sixth</a:t>
            </a:r>
            <a:r>
              <a:rPr sz="3200">
                <a:solidFill>
                  <a:srgbClr val="808080"/>
                </a:solidFill>
                <a:latin typeface="+mn-lt"/>
                <a:ea typeface="+mn-ea"/>
                <a:cs typeface="+mn-cs"/>
                <a:sym typeface="Helvetica"/>
              </a:rPr>
              <a:t> consecutive year in 2016, rising to a total of </a:t>
            </a:r>
            <a:r>
              <a:rPr sz="3200">
                <a:solidFill>
                  <a:srgbClr val="FF2600"/>
                </a:solidFill>
                <a:latin typeface="+mn-lt"/>
                <a:ea typeface="+mn-ea"/>
                <a:cs typeface="+mn-cs"/>
                <a:sym typeface="Helvetica"/>
              </a:rPr>
              <a:t>10.2% of world GDP (US$7.6 trillion)</a:t>
            </a:r>
            <a:r>
              <a:rPr sz="3200">
                <a:solidFill>
                  <a:srgbClr val="808080"/>
                </a:solidFill>
                <a:latin typeface="+mn-lt"/>
                <a:ea typeface="+mn-ea"/>
                <a:cs typeface="+mn-cs"/>
                <a:sym typeface="Helvetica"/>
              </a:rPr>
              <a:t>.</a:t>
            </a:r>
          </a:p>
        </p:txBody>
      </p:sp>
      <p:sp>
        <p:nvSpPr>
          <p:cNvPr id="101" name="Why Travel?"/>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2"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05" name="Data…"/>
          <p:cNvSpPr txBox="1"/>
          <p:nvPr/>
        </p:nvSpPr>
        <p:spPr>
          <a:xfrm>
            <a:off x="1728799" y="6985235"/>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43"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07" y="7504"/>
                  <a:pt x="9407" y="304"/>
                  <a:pt x="21600" y="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44"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fill="norm" stroke="1" extrusionOk="0">
                <a:moveTo>
                  <a:pt x="0" y="0"/>
                </a:moveTo>
                <a:cubicBezTo>
                  <a:pt x="1466" y="14473"/>
                  <a:pt x="8666" y="21600"/>
                  <a:pt x="21600" y="2138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08"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09"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0" name="Weather"/>
          <p:cNvSpPr txBox="1"/>
          <p:nvPr/>
        </p:nvSpPr>
        <p:spPr>
          <a:xfrm>
            <a:off x="8114590" y="4595903"/>
            <a:ext cx="215841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a:t>
            </a:r>
          </a:p>
        </p:txBody>
      </p:sp>
      <p:sp>
        <p:nvSpPr>
          <p:cNvPr id="111" name="Spot"/>
          <p:cNvSpPr txBox="1"/>
          <p:nvPr/>
        </p:nvSpPr>
        <p:spPr>
          <a:xfrm>
            <a:off x="8580028" y="9689965"/>
            <a:ext cx="1227539"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Spot</a:t>
            </a:r>
          </a:p>
        </p:txBody>
      </p:sp>
      <p:sp>
        <p:nvSpPr>
          <p:cNvPr id="112" name="Line"/>
          <p:cNvSpPr/>
          <p:nvPr/>
        </p:nvSpPr>
        <p:spPr>
          <a:xfrm flipV="1">
            <a:off x="10831743" y="3425957"/>
            <a:ext cx="1270001" cy="127000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3" name="Line"/>
          <p:cNvSpPr/>
          <p:nvPr/>
        </p:nvSpPr>
        <p:spPr>
          <a:xfrm>
            <a:off x="10831743" y="5280355"/>
            <a:ext cx="1277440" cy="1277440"/>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4"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5"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6" name="short time"/>
          <p:cNvSpPr txBox="1"/>
          <p:nvPr/>
        </p:nvSpPr>
        <p:spPr>
          <a:xfrm>
            <a:off x="12157084" y="3031522"/>
            <a:ext cx="250159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short time</a:t>
            </a:r>
          </a:p>
        </p:txBody>
      </p:sp>
      <p:sp>
        <p:nvSpPr>
          <p:cNvPr id="117" name="7-days"/>
          <p:cNvSpPr txBox="1"/>
          <p:nvPr/>
        </p:nvSpPr>
        <p:spPr>
          <a:xfrm>
            <a:off x="12523561" y="6007846"/>
            <a:ext cx="174324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7-days</a:t>
            </a:r>
          </a:p>
        </p:txBody>
      </p:sp>
      <p:sp>
        <p:nvSpPr>
          <p:cNvPr id="118" name="Line"/>
          <p:cNvSpPr/>
          <p:nvPr/>
        </p:nvSpPr>
        <p:spPr>
          <a:xfrm flipV="1">
            <a:off x="14693900" y="1674738"/>
            <a:ext cx="1353250" cy="166536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9" name="Line"/>
          <p:cNvSpPr/>
          <p:nvPr/>
        </p:nvSpPr>
        <p:spPr>
          <a:xfrm flipV="1">
            <a:off x="14668500" y="2297895"/>
            <a:ext cx="1400331" cy="1042205"/>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0" name="Line"/>
          <p:cNvSpPr/>
          <p:nvPr/>
        </p:nvSpPr>
        <p:spPr>
          <a:xfrm flipV="1">
            <a:off x="14693900" y="3194177"/>
            <a:ext cx="1341319" cy="145924"/>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1" name="Temperature"/>
          <p:cNvSpPr txBox="1"/>
          <p:nvPr/>
        </p:nvSpPr>
        <p:spPr>
          <a:xfrm>
            <a:off x="16052431" y="1208347"/>
            <a:ext cx="31698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Temperature</a:t>
            </a:r>
          </a:p>
        </p:txBody>
      </p:sp>
      <p:sp>
        <p:nvSpPr>
          <p:cNvPr id="122" name="Comfort index"/>
          <p:cNvSpPr txBox="1"/>
          <p:nvPr/>
        </p:nvSpPr>
        <p:spPr>
          <a:xfrm>
            <a:off x="16077450" y="1992844"/>
            <a:ext cx="3503400"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Comfort index</a:t>
            </a:r>
          </a:p>
        </p:txBody>
      </p:sp>
      <p:sp>
        <p:nvSpPr>
          <p:cNvPr id="123" name="Probability of Precipitation"/>
          <p:cNvSpPr txBox="1"/>
          <p:nvPr/>
        </p:nvSpPr>
        <p:spPr>
          <a:xfrm>
            <a:off x="16077450" y="2783969"/>
            <a:ext cx="6569613"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Probability of Precipitation </a:t>
            </a:r>
          </a:p>
        </p:txBody>
      </p:sp>
      <p:sp>
        <p:nvSpPr>
          <p:cNvPr id="124" name="UV"/>
          <p:cNvSpPr txBox="1"/>
          <p:nvPr/>
        </p:nvSpPr>
        <p:spPr>
          <a:xfrm>
            <a:off x="16083060" y="443604"/>
            <a:ext cx="86276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UV</a:t>
            </a:r>
          </a:p>
        </p:txBody>
      </p:sp>
      <p:sp>
        <p:nvSpPr>
          <p:cNvPr id="125" name="Line"/>
          <p:cNvSpPr/>
          <p:nvPr/>
        </p:nvSpPr>
        <p:spPr>
          <a:xfrm flipV="1">
            <a:off x="14693900" y="871993"/>
            <a:ext cx="1351110" cy="246624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6" name="Line"/>
          <p:cNvSpPr/>
          <p:nvPr/>
        </p:nvSpPr>
        <p:spPr>
          <a:xfrm>
            <a:off x="14693900" y="3340099"/>
            <a:ext cx="1390602" cy="71329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7" name="PM2.5"/>
          <p:cNvSpPr txBox="1"/>
          <p:nvPr/>
        </p:nvSpPr>
        <p:spPr>
          <a:xfrm>
            <a:off x="16079874" y="3558037"/>
            <a:ext cx="168244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PM2.5</a:t>
            </a:r>
          </a:p>
        </p:txBody>
      </p:sp>
      <p:sp>
        <p:nvSpPr>
          <p:cNvPr id="128" name="Line"/>
          <p:cNvSpPr/>
          <p:nvPr/>
        </p:nvSpPr>
        <p:spPr>
          <a:xfrm>
            <a:off x="14693900" y="3340100"/>
            <a:ext cx="1472946" cy="1417998"/>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9" name="Weather Condition"/>
          <p:cNvSpPr txBox="1"/>
          <p:nvPr/>
        </p:nvSpPr>
        <p:spPr>
          <a:xfrm>
            <a:off x="16122260" y="4308791"/>
            <a:ext cx="46174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 Condition</a:t>
            </a:r>
          </a:p>
        </p:txBody>
      </p:sp>
      <p:sp>
        <p:nvSpPr>
          <p:cNvPr id="130" name="Score"/>
          <p:cNvSpPr txBox="1"/>
          <p:nvPr/>
        </p:nvSpPr>
        <p:spPr>
          <a:xfrm>
            <a:off x="12223360" y="10967585"/>
            <a:ext cx="15307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Score</a:t>
            </a:r>
          </a:p>
        </p:txBody>
      </p:sp>
      <p:sp>
        <p:nvSpPr>
          <p:cNvPr id="131" name="Address"/>
          <p:cNvSpPr txBox="1"/>
          <p:nvPr/>
        </p:nvSpPr>
        <p:spPr>
          <a:xfrm>
            <a:off x="12214439" y="9330641"/>
            <a:ext cx="210748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Address</a:t>
            </a:r>
          </a:p>
        </p:txBody>
      </p:sp>
      <p:sp>
        <p:nvSpPr>
          <p:cNvPr id="132" name="Comment"/>
          <p:cNvSpPr txBox="1"/>
          <p:nvPr/>
        </p:nvSpPr>
        <p:spPr>
          <a:xfrm>
            <a:off x="12172283" y="10197965"/>
            <a:ext cx="247119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Comment</a:t>
            </a:r>
          </a:p>
        </p:txBody>
      </p:sp>
      <p:sp>
        <p:nvSpPr>
          <p:cNvPr id="133" name="latitude and longitude"/>
          <p:cNvSpPr txBox="1"/>
          <p:nvPr/>
        </p:nvSpPr>
        <p:spPr>
          <a:xfrm>
            <a:off x="12248760" y="8462316"/>
            <a:ext cx="529635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latitude and longitude</a:t>
            </a:r>
          </a:p>
        </p:txBody>
      </p:sp>
      <p:sp>
        <p:nvSpPr>
          <p:cNvPr id="134" name="Line"/>
          <p:cNvSpPr/>
          <p:nvPr/>
        </p:nvSpPr>
        <p:spPr>
          <a:xfrm flipV="1">
            <a:off x="10780630" y="8984077"/>
            <a:ext cx="1308414" cy="98127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5" name="Line"/>
          <p:cNvSpPr/>
          <p:nvPr/>
        </p:nvSpPr>
        <p:spPr>
          <a:xfrm>
            <a:off x="10790320" y="9959071"/>
            <a:ext cx="1378247" cy="1378247"/>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6" name="Line"/>
          <p:cNvSpPr/>
          <p:nvPr/>
        </p:nvSpPr>
        <p:spPr>
          <a:xfrm flipV="1">
            <a:off x="10782192" y="9702596"/>
            <a:ext cx="1315477" cy="23036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7" name="Line"/>
          <p:cNvSpPr/>
          <p:nvPr/>
        </p:nvSpPr>
        <p:spPr>
          <a:xfrm>
            <a:off x="10874307" y="9968628"/>
            <a:ext cx="1282452" cy="72880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8" name="Data Collection"/>
          <p:cNvSpPr txBox="1"/>
          <p:nvPr/>
        </p:nvSpPr>
        <p:spPr>
          <a:xfrm>
            <a:off x="1123560" y="443604"/>
            <a:ext cx="8978465"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Data Collection</a:t>
            </a:r>
          </a:p>
        </p:txBody>
      </p:sp>
      <p:pic>
        <p:nvPicPr>
          <p:cNvPr id="139"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0"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1"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2"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Process"/>
          <p:cNvSpPr txBox="1"/>
          <p:nvPr/>
        </p:nvSpPr>
        <p:spPr>
          <a:xfrm>
            <a:off x="1123560" y="443604"/>
            <a:ext cx="4848782"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Process</a:t>
            </a:r>
          </a:p>
        </p:txBody>
      </p:sp>
      <p:sp>
        <p:nvSpPr>
          <p:cNvPr id="147" name="Rounded Rectangle"/>
          <p:cNvSpPr/>
          <p:nvPr/>
        </p:nvSpPr>
        <p:spPr>
          <a:xfrm>
            <a:off x="1568335"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48" name="User…"/>
          <p:cNvSpPr txBox="1"/>
          <p:nvPr/>
        </p:nvSpPr>
        <p:spPr>
          <a:xfrm>
            <a:off x="1728799" y="6985234"/>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User</a:t>
            </a:r>
          </a:p>
          <a:p>
            <a:pPr algn="ctr"/>
            <a:r>
              <a:t>Input</a:t>
            </a:r>
          </a:p>
        </p:txBody>
      </p:sp>
      <p:sp>
        <p:nvSpPr>
          <p:cNvPr id="149" name="Line"/>
          <p:cNvSpPr/>
          <p:nvPr/>
        </p:nvSpPr>
        <p:spPr>
          <a:xfrm>
            <a:off x="5788741" y="7773815"/>
            <a:ext cx="1336137"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0" name="Rounded Rectangle"/>
          <p:cNvSpPr/>
          <p:nvPr/>
        </p:nvSpPr>
        <p:spPr>
          <a:xfrm>
            <a:off x="7082220"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1" name="Server"/>
          <p:cNvSpPr txBox="1"/>
          <p:nvPr/>
        </p:nvSpPr>
        <p:spPr>
          <a:xfrm>
            <a:off x="8352427" y="7315435"/>
            <a:ext cx="17125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Server</a:t>
            </a:r>
          </a:p>
        </p:txBody>
      </p:sp>
      <p:sp>
        <p:nvSpPr>
          <p:cNvPr id="152" name="Rounded Rectangle"/>
          <p:cNvSpPr/>
          <p:nvPr/>
        </p:nvSpPr>
        <p:spPr>
          <a:xfrm>
            <a:off x="7082220" y="3248905"/>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3" name="NLP"/>
          <p:cNvSpPr txBox="1"/>
          <p:nvPr/>
        </p:nvSpPr>
        <p:spPr>
          <a:xfrm>
            <a:off x="8625477" y="3724054"/>
            <a:ext cx="11664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NLP</a:t>
            </a:r>
          </a:p>
        </p:txBody>
      </p:sp>
      <p:sp>
        <p:nvSpPr>
          <p:cNvPr id="154" name="Line"/>
          <p:cNvSpPr/>
          <p:nvPr/>
        </p:nvSpPr>
        <p:spPr>
          <a:xfrm flipV="1">
            <a:off x="867287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5" name="Line"/>
          <p:cNvSpPr/>
          <p:nvPr/>
        </p:nvSpPr>
        <p:spPr>
          <a:xfrm>
            <a:off x="970563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6" name="Line"/>
          <p:cNvSpPr/>
          <p:nvPr/>
        </p:nvSpPr>
        <p:spPr>
          <a:xfrm flipH="1" flipV="1">
            <a:off x="9702799"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7" name="Line"/>
          <p:cNvSpPr/>
          <p:nvPr/>
        </p:nvSpPr>
        <p:spPr>
          <a:xfrm>
            <a:off x="8674100"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8" name="Rounded Rectangle"/>
          <p:cNvSpPr/>
          <p:nvPr/>
        </p:nvSpPr>
        <p:spPr>
          <a:xfrm>
            <a:off x="7082220"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9" name="database"/>
          <p:cNvSpPr txBox="1"/>
          <p:nvPr/>
        </p:nvSpPr>
        <p:spPr>
          <a:xfrm>
            <a:off x="8033113" y="10906816"/>
            <a:ext cx="2351204"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database</a:t>
            </a:r>
          </a:p>
        </p:txBody>
      </p:sp>
      <p:sp>
        <p:nvSpPr>
          <p:cNvPr id="160" name="Rounded Rectangle"/>
          <p:cNvSpPr/>
          <p:nvPr/>
        </p:nvSpPr>
        <p:spPr>
          <a:xfrm>
            <a:off x="19317795"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1" name="Line"/>
          <p:cNvSpPr/>
          <p:nvPr/>
        </p:nvSpPr>
        <p:spPr>
          <a:xfrm>
            <a:off x="17793434" y="11282736"/>
            <a:ext cx="1495512"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2" name="Data…"/>
          <p:cNvSpPr txBox="1"/>
          <p:nvPr/>
        </p:nvSpPr>
        <p:spPr>
          <a:xfrm>
            <a:off x="19478259" y="10576616"/>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63" name="Rounded Rectangle"/>
          <p:cNvSpPr/>
          <p:nvPr/>
        </p:nvSpPr>
        <p:spPr>
          <a:xfrm>
            <a:off x="13497807"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4" name="label and score…"/>
          <p:cNvSpPr txBox="1"/>
          <p:nvPr/>
        </p:nvSpPr>
        <p:spPr>
          <a:xfrm>
            <a:off x="13644482" y="10576616"/>
            <a:ext cx="3959639" cy="141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label and score</a:t>
            </a:r>
          </a:p>
          <a:p>
            <a:pPr/>
            <a:r>
              <a:t>by comment</a:t>
            </a:r>
          </a:p>
        </p:txBody>
      </p:sp>
      <p:sp>
        <p:nvSpPr>
          <p:cNvPr id="165" name="Line"/>
          <p:cNvSpPr/>
          <p:nvPr/>
        </p:nvSpPr>
        <p:spPr>
          <a:xfrm>
            <a:off x="11371731" y="11282736"/>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166" name="pasted-image.tiff" descr="pasted-image.tiff"/>
          <p:cNvPicPr>
            <a:picLocks noChangeAspect="1"/>
          </p:cNvPicPr>
          <p:nvPr/>
        </p:nvPicPr>
        <p:blipFill>
          <a:blip r:embed="rId2">
            <a:extLst/>
          </a:blip>
          <a:stretch>
            <a:fillRect/>
          </a:stretch>
        </p:blipFill>
        <p:spPr>
          <a:xfrm>
            <a:off x="18596997" y="-16089"/>
            <a:ext cx="2857501" cy="1905001"/>
          </a:xfrm>
          <a:prstGeom prst="rect">
            <a:avLst/>
          </a:prstGeom>
          <a:ln w="12700">
            <a:miter lim="400000"/>
          </a:ln>
        </p:spPr>
      </p:pic>
      <p:pic>
        <p:nvPicPr>
          <p:cNvPr id="167" name="pasted-image.tiff" descr="pasted-image.tiff"/>
          <p:cNvPicPr>
            <a:picLocks noChangeAspect="1"/>
          </p:cNvPicPr>
          <p:nvPr/>
        </p:nvPicPr>
        <p:blipFill>
          <a:blip r:embed="rId3">
            <a:extLst/>
          </a:blip>
          <a:stretch>
            <a:fillRect/>
          </a:stretch>
        </p:blipFill>
        <p:spPr>
          <a:xfrm>
            <a:off x="21458460" y="-10876"/>
            <a:ext cx="2857501" cy="1905001"/>
          </a:xfrm>
          <a:prstGeom prst="rect">
            <a:avLst/>
          </a:prstGeom>
          <a:ln w="12700">
            <a:miter lim="400000"/>
          </a:ln>
        </p:spPr>
      </p:pic>
      <p:pic>
        <p:nvPicPr>
          <p:cNvPr id="168" name="pasted-image.tiff" descr="pasted-image.tiff"/>
          <p:cNvPicPr>
            <a:picLocks noChangeAspect="1"/>
          </p:cNvPicPr>
          <p:nvPr/>
        </p:nvPicPr>
        <p:blipFill>
          <a:blip r:embed="rId4">
            <a:extLst/>
          </a:blip>
          <a:stretch>
            <a:fillRect/>
          </a:stretch>
        </p:blipFill>
        <p:spPr>
          <a:xfrm>
            <a:off x="18572618" y="1887774"/>
            <a:ext cx="2857501" cy="1904257"/>
          </a:xfrm>
          <a:prstGeom prst="rect">
            <a:avLst/>
          </a:prstGeom>
          <a:ln w="12700">
            <a:miter lim="400000"/>
          </a:ln>
        </p:spPr>
      </p:pic>
      <p:pic>
        <p:nvPicPr>
          <p:cNvPr id="169" name="pasted-image.tiff" descr="pasted-image.tiff"/>
          <p:cNvPicPr>
            <a:picLocks noChangeAspect="1"/>
          </p:cNvPicPr>
          <p:nvPr/>
        </p:nvPicPr>
        <p:blipFill>
          <a:blip r:embed="rId5">
            <a:extLst/>
          </a:blip>
          <a:stretch>
            <a:fillRect/>
          </a:stretch>
        </p:blipFill>
        <p:spPr>
          <a:xfrm>
            <a:off x="21458460" y="1887402"/>
            <a:ext cx="2857501" cy="1905001"/>
          </a:xfrm>
          <a:prstGeom prst="rect">
            <a:avLst/>
          </a:prstGeom>
          <a:ln w="12700">
            <a:miter lim="400000"/>
          </a:ln>
        </p:spPr>
      </p:pic>
      <p:sp>
        <p:nvSpPr>
          <p:cNvPr id="170" name="Line"/>
          <p:cNvSpPr/>
          <p:nvPr/>
        </p:nvSpPr>
        <p:spPr>
          <a:xfrm>
            <a:off x="11371731" y="7691355"/>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71" name="Rounded Rectangle"/>
          <p:cNvSpPr/>
          <p:nvPr/>
        </p:nvSpPr>
        <p:spPr>
          <a:xfrm>
            <a:off x="13497807" y="6681257"/>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72" name="Output"/>
          <p:cNvSpPr txBox="1"/>
          <p:nvPr/>
        </p:nvSpPr>
        <p:spPr>
          <a:xfrm>
            <a:off x="13658271" y="7156406"/>
            <a:ext cx="3932060" cy="75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Output</a:t>
            </a:r>
          </a:p>
        </p:txBody>
      </p:sp>
      <p:sp>
        <p:nvSpPr>
          <p:cNvPr id="173" name="request/…"/>
          <p:cNvSpPr txBox="1"/>
          <p:nvPr/>
        </p:nvSpPr>
        <p:spPr>
          <a:xfrm>
            <a:off x="3773354" y="9073026"/>
            <a:ext cx="4780916"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request/</a:t>
            </a:r>
          </a:p>
          <a:p>
            <a:pPr>
              <a:defRPr sz="2400"/>
            </a:pPr>
            <a:r>
              <a:t>update according to user feedback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lide Number"/>
          <p:cNvSpPr txBox="1"/>
          <p:nvPr>
            <p:ph type="sldNum" sz="quarter" idx="2"/>
          </p:nvPr>
        </p:nvSpPr>
        <p:spPr>
          <a:xfrm>
            <a:off x="22910809" y="358774"/>
            <a:ext cx="825501"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76"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177" name="Marketing Team"/>
          <p:cNvSpPr txBox="1"/>
          <p:nvPr/>
        </p:nvSpPr>
        <p:spPr>
          <a:xfrm>
            <a:off x="10349064" y="4560766"/>
            <a:ext cx="4070821"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178"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179"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180" name="Meet the Team"/>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181"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182"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83"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84"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85"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88" name="Angelina J."/>
          <p:cNvSpPr txBox="1"/>
          <p:nvPr/>
        </p:nvSpPr>
        <p:spPr>
          <a:xfrm>
            <a:off x="16841616" y="1303439"/>
            <a:ext cx="2897559"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189"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190"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p>
        </p:txBody>
      </p:sp>
      <p:grpSp>
        <p:nvGrpSpPr>
          <p:cNvPr id="194" name="Group"/>
          <p:cNvGrpSpPr/>
          <p:nvPr/>
        </p:nvGrpSpPr>
        <p:grpSpPr>
          <a:xfrm>
            <a:off x="2359370" y="8292893"/>
            <a:ext cx="7476601" cy="4816666"/>
            <a:chOff x="0" y="0"/>
            <a:chExt cx="7476600" cy="4816665"/>
          </a:xfrm>
        </p:grpSpPr>
        <p:sp>
          <p:nvSpPr>
            <p:cNvPr id="191"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192"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She needs a quick and simple way helping her arrange travel.</a:t>
              </a:r>
            </a:p>
          </p:txBody>
        </p:sp>
        <p:sp>
          <p:nvSpPr>
            <p:cNvPr id="193"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195"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196"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01" name="Oval"/>
          <p:cNvSpPr/>
          <p:nvPr/>
        </p:nvSpPr>
        <p:spPr>
          <a:xfrm>
            <a:off x="2038236" y="42798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202" name="Map"/>
          <p:cNvSpPr txBox="1"/>
          <p:nvPr/>
        </p:nvSpPr>
        <p:spPr>
          <a:xfrm>
            <a:off x="6029606" y="4623289"/>
            <a:ext cx="1776741"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203" name="Oval"/>
          <p:cNvSpPr/>
          <p:nvPr/>
        </p:nvSpPr>
        <p:spPr>
          <a:xfrm>
            <a:off x="2038236" y="68951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204" name="Weather"/>
          <p:cNvSpPr txBox="1"/>
          <p:nvPr/>
        </p:nvSpPr>
        <p:spPr>
          <a:xfrm>
            <a:off x="5291418" y="7284362"/>
            <a:ext cx="325311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205" name="Oval"/>
          <p:cNvSpPr/>
          <p:nvPr/>
        </p:nvSpPr>
        <p:spPr>
          <a:xfrm>
            <a:off x="2038236" y="95078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206" name="Scoring System"/>
          <p:cNvSpPr txBox="1"/>
          <p:nvPr/>
        </p:nvSpPr>
        <p:spPr>
          <a:xfrm>
            <a:off x="4402641" y="9784075"/>
            <a:ext cx="588717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207" name="Oval"/>
          <p:cNvSpPr/>
          <p:nvPr/>
        </p:nvSpPr>
        <p:spPr>
          <a:xfrm>
            <a:off x="13092901" y="42798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208" name="Time and Distance"/>
          <p:cNvSpPr txBox="1"/>
          <p:nvPr/>
        </p:nvSpPr>
        <p:spPr>
          <a:xfrm>
            <a:off x="15605466" y="4591862"/>
            <a:ext cx="6942069"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Time and Distance</a:t>
            </a:r>
          </a:p>
        </p:txBody>
      </p:sp>
      <p:sp>
        <p:nvSpPr>
          <p:cNvPr id="209" name="Oval"/>
          <p:cNvSpPr/>
          <p:nvPr/>
        </p:nvSpPr>
        <p:spPr>
          <a:xfrm>
            <a:off x="13136502" y="68951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210" name="Estimate Cost"/>
          <p:cNvSpPr txBox="1"/>
          <p:nvPr/>
        </p:nvSpPr>
        <p:spPr>
          <a:xfrm>
            <a:off x="16449222" y="7284362"/>
            <a:ext cx="5254557"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211" name="Oval"/>
          <p:cNvSpPr/>
          <p:nvPr/>
        </p:nvSpPr>
        <p:spPr>
          <a:xfrm>
            <a:off x="13136502" y="95078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212" name="Items you need"/>
          <p:cNvSpPr txBox="1"/>
          <p:nvPr/>
        </p:nvSpPr>
        <p:spPr>
          <a:xfrm>
            <a:off x="16199985" y="9784075"/>
            <a:ext cx="5753032"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Items you need</a:t>
            </a:r>
          </a:p>
        </p:txBody>
      </p:sp>
      <p:sp>
        <p:nvSpPr>
          <p:cNvPr id="213" name="Six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Six Important Factors to take into account</a:t>
            </a:r>
          </a:p>
        </p:txBody>
      </p:sp>
      <p:pic>
        <p:nvPicPr>
          <p:cNvPr id="214" name="map-with-a-pin-small-symbol-inside-a-circle_318-57599.jpg" descr="map-with-a-pin-small-symbol-inside-a-circle_318-57599.jpg"/>
          <p:cNvPicPr>
            <a:picLocks noChangeAspect="1"/>
          </p:cNvPicPr>
          <p:nvPr/>
        </p:nvPicPr>
        <p:blipFill>
          <a:blip r:embed="rId2">
            <a:extLst/>
          </a:blip>
          <a:stretch>
            <a:fillRect/>
          </a:stretch>
        </p:blipFill>
        <p:spPr>
          <a:xfrm>
            <a:off x="2377093" y="4647924"/>
            <a:ext cx="1090437" cy="1090437"/>
          </a:xfrm>
          <a:prstGeom prst="rect">
            <a:avLst/>
          </a:prstGeom>
          <a:ln w="12700">
            <a:miter lim="400000"/>
          </a:ln>
        </p:spPr>
      </p:pic>
      <p:pic>
        <p:nvPicPr>
          <p:cNvPr id="215" name="pasted-image.tiff" descr="pasted-image.tiff"/>
          <p:cNvPicPr>
            <a:picLocks noChangeAspect="1"/>
          </p:cNvPicPr>
          <p:nvPr/>
        </p:nvPicPr>
        <p:blipFill>
          <a:blip r:embed="rId3">
            <a:extLst/>
          </a:blip>
          <a:stretch>
            <a:fillRect/>
          </a:stretch>
        </p:blipFill>
        <p:spPr>
          <a:xfrm>
            <a:off x="2430051" y="7273738"/>
            <a:ext cx="1090437" cy="1090438"/>
          </a:xfrm>
          <a:prstGeom prst="rect">
            <a:avLst/>
          </a:prstGeom>
          <a:ln w="12700">
            <a:miter lim="400000"/>
          </a:ln>
        </p:spPr>
      </p:pic>
      <p:pic>
        <p:nvPicPr>
          <p:cNvPr id="216" name="pasted-image.tiff" descr="pasted-image.tiff"/>
          <p:cNvPicPr>
            <a:picLocks noChangeAspect="1"/>
          </p:cNvPicPr>
          <p:nvPr/>
        </p:nvPicPr>
        <p:blipFill>
          <a:blip r:embed="rId4">
            <a:extLst/>
          </a:blip>
          <a:stretch>
            <a:fillRect/>
          </a:stretch>
        </p:blipFill>
        <p:spPr>
          <a:xfrm>
            <a:off x="13487910" y="9820764"/>
            <a:ext cx="1221753" cy="1221753"/>
          </a:xfrm>
          <a:prstGeom prst="rect">
            <a:avLst/>
          </a:prstGeom>
          <a:ln w="12700">
            <a:miter lim="400000"/>
          </a:ln>
        </p:spPr>
      </p:pic>
      <p:pic>
        <p:nvPicPr>
          <p:cNvPr id="217" name="pasted-image.tiff" descr="pasted-image.tiff"/>
          <p:cNvPicPr>
            <a:picLocks noChangeAspect="1"/>
          </p:cNvPicPr>
          <p:nvPr/>
        </p:nvPicPr>
        <p:blipFill>
          <a:blip r:embed="rId5">
            <a:extLst/>
          </a:blip>
          <a:stretch>
            <a:fillRect/>
          </a:stretch>
        </p:blipFill>
        <p:spPr>
          <a:xfrm>
            <a:off x="13458048" y="4579584"/>
            <a:ext cx="1221753" cy="1221753"/>
          </a:xfrm>
          <a:prstGeom prst="rect">
            <a:avLst/>
          </a:prstGeom>
          <a:ln w="12700">
            <a:miter lim="400000"/>
          </a:ln>
        </p:spPr>
      </p:pic>
      <p:sp>
        <p:nvSpPr>
          <p:cNvPr id="218" name="Star"/>
          <p:cNvSpPr/>
          <p:nvPr/>
        </p:nvSpPr>
        <p:spPr>
          <a:xfrm>
            <a:off x="2490032" y="99669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pPr/>
          </a:p>
        </p:txBody>
      </p:sp>
      <p:pic>
        <p:nvPicPr>
          <p:cNvPr id="219" name="pasted-image.tiff" descr="pasted-image.tiff"/>
          <p:cNvPicPr>
            <a:picLocks noChangeAspect="1"/>
          </p:cNvPicPr>
          <p:nvPr/>
        </p:nvPicPr>
        <p:blipFill>
          <a:blip r:embed="rId6">
            <a:extLst/>
          </a:blip>
          <a:stretch>
            <a:fillRect/>
          </a:stretch>
        </p:blipFill>
        <p:spPr>
          <a:xfrm>
            <a:off x="13492984" y="7146393"/>
            <a:ext cx="1221753" cy="122175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22" name="01.…"/>
          <p:cNvSpPr txBox="1"/>
          <p:nvPr/>
        </p:nvSpPr>
        <p:spPr>
          <a:xfrm>
            <a:off x="1914724" y="8189224"/>
            <a:ext cx="3973550" cy="31165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01.</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One.</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23" name="02.…"/>
          <p:cNvSpPr txBox="1"/>
          <p:nvPr/>
        </p:nvSpPr>
        <p:spPr>
          <a:xfrm>
            <a:off x="7114722"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02.</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Two</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Lorem ipsum dolor sit amet, consectetur adipiscing elit.</a:t>
            </a:r>
          </a:p>
        </p:txBody>
      </p:sp>
      <p:sp>
        <p:nvSpPr>
          <p:cNvPr id="224" name="03.…"/>
          <p:cNvSpPr txBox="1"/>
          <p:nvPr/>
        </p:nvSpPr>
        <p:spPr>
          <a:xfrm>
            <a:off x="12314718" y="8189224"/>
            <a:ext cx="3973550" cy="30403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03.</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Three</a:t>
            </a:r>
            <a:endParaRPr sz="2400">
              <a:solidFill>
                <a:srgbClr val="808080"/>
              </a:solidFill>
              <a:latin typeface="+mn-lt"/>
              <a:ea typeface="+mn-ea"/>
              <a:cs typeface="+mn-cs"/>
              <a:sym typeface="Helvetica"/>
            </a:endParaRPr>
          </a:p>
          <a:p>
            <a:pPr/>
            <a:endParaRPr sz="19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25" name="04.…"/>
          <p:cNvSpPr txBox="1"/>
          <p:nvPr/>
        </p:nvSpPr>
        <p:spPr>
          <a:xfrm>
            <a:off x="17514715"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04.</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Four</a:t>
            </a:r>
            <a:endParaRPr sz="2400">
              <a:solidFill>
                <a:srgbClr val="808080"/>
              </a:solidFill>
              <a:latin typeface="+mn-lt"/>
              <a:ea typeface="+mn-ea"/>
              <a:cs typeface="+mn-cs"/>
              <a:sym typeface="Helvetica"/>
            </a:endParaRPr>
          </a:p>
          <a:p>
            <a:pPr/>
            <a:endParaRPr sz="2400">
              <a:solidFill>
                <a:srgbClr val="808080"/>
              </a:solidFill>
              <a:latin typeface="Open Sans Light"/>
              <a:ea typeface="Open Sans Light"/>
              <a:cs typeface="Open Sans Light"/>
              <a:sym typeface="Open Sans Light"/>
            </a:endParaRPr>
          </a:p>
          <a:p>
            <a:pPr/>
            <a:r>
              <a:rPr sz="2400">
                <a:solidFill>
                  <a:srgbClr val="808080"/>
                </a:solidFill>
                <a:latin typeface="+mn-lt"/>
                <a:ea typeface="+mn-ea"/>
                <a:cs typeface="+mn-cs"/>
                <a:sym typeface="Helvetica"/>
              </a:rPr>
              <a:t>Lorem ipsum dolor sit amet, consectetur adipiscing elit.</a:t>
            </a:r>
          </a:p>
        </p:txBody>
      </p:sp>
      <p:sp>
        <p:nvSpPr>
          <p:cNvPr id="226" name="How to us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r>
              <a:t>How to use?</a:t>
            </a:r>
          </a:p>
        </p:txBody>
      </p:sp>
      <p:sp>
        <p:nvSpPr>
          <p:cNvPr id="227" name="Easier than your imagine"/>
          <p:cNvSpPr txBox="1"/>
          <p:nvPr/>
        </p:nvSpPr>
        <p:spPr>
          <a:xfrm>
            <a:off x="1446790" y="1951975"/>
            <a:ext cx="21586690" cy="9042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lstStyle>
          <a:p>
            <a:pPr/>
            <a:r>
              <a:t>Easier than your imagine</a:t>
            </a:r>
          </a:p>
        </p:txBody>
      </p:sp>
      <p:sp>
        <p:nvSpPr>
          <p:cNvPr id="228"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29"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0"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1"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